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90" d="100"/>
          <a:sy n="90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357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879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49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90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8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547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07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261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36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47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800F7-5115-405F-BC31-0CAFEB326C92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1F348-CB64-40A6-9F82-AC23E90B66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22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2F1742B-3278-538C-C69E-EA610289A3E5}"/>
              </a:ext>
            </a:extLst>
          </p:cNvPr>
          <p:cNvSpPr txBox="1"/>
          <p:nvPr/>
        </p:nvSpPr>
        <p:spPr>
          <a:xfrm>
            <a:off x="930562" y="1238776"/>
            <a:ext cx="4996873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b="1" dirty="0"/>
              <a:t>Pubblicazione per la trasparenza dei dati ai sensi dell’art. 4, III° comma L. 24/2017, cd. Legge Gelli - 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9093BEB-7376-845C-B13F-16812303A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833332"/>
              </p:ext>
            </p:extLst>
          </p:nvPr>
        </p:nvGraphicFramePr>
        <p:xfrm>
          <a:off x="362524" y="7392055"/>
          <a:ext cx="6132948" cy="87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237">
                  <a:extLst>
                    <a:ext uri="{9D8B030D-6E8A-4147-A177-3AD203B41FA5}">
                      <a16:colId xmlns:a16="http://schemas.microsoft.com/office/drawing/2014/main" val="3068428861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4179569708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538293625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1688703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Anno Apertura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N. Pratica </a:t>
                      </a:r>
                    </a:p>
                    <a:p>
                      <a:r>
                        <a:rPr lang="it-IT" dirty="0"/>
                        <a:t>(Sinistro)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Data di avvenuta liquidazione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Importo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8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/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96660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476BD769-A7BB-E183-5FA7-00FA879E6056}"/>
              </a:ext>
            </a:extLst>
          </p:cNvPr>
          <p:cNvSpPr txBox="1"/>
          <p:nvPr/>
        </p:nvSpPr>
        <p:spPr>
          <a:xfrm>
            <a:off x="2846338" y="8604947"/>
            <a:ext cx="499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Data di Aggiornamento :</a:t>
            </a:r>
          </a:p>
          <a:p>
            <a:pPr algn="ctr"/>
            <a:r>
              <a:rPr lang="it-IT" sz="1200" dirty="0"/>
              <a:t>20/10/2025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1A52F50-9AD9-4687-73CD-10CD65A3641C}"/>
              </a:ext>
            </a:extLst>
          </p:cNvPr>
          <p:cNvSpPr txBox="1"/>
          <p:nvPr/>
        </p:nvSpPr>
        <p:spPr>
          <a:xfrm>
            <a:off x="110836" y="8459632"/>
            <a:ext cx="252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Direttore Sanitario: </a:t>
            </a:r>
          </a:p>
          <a:p>
            <a:pPr algn="ctr"/>
            <a:endParaRPr lang="it-IT" sz="1200" dirty="0"/>
          </a:p>
          <a:p>
            <a:pPr algn="ctr"/>
            <a:r>
              <a:rPr lang="it-IT" sz="1200" dirty="0"/>
              <a:t>_______________</a:t>
            </a:r>
          </a:p>
          <a:p>
            <a:pPr algn="ctr"/>
            <a:r>
              <a:rPr lang="it-IT" sz="1200" dirty="0"/>
              <a:t>FIRMA</a:t>
            </a:r>
            <a:r>
              <a:rPr lang="it-IT" dirty="0"/>
              <a:t>  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F324F92-5BB8-478C-2A50-3B6D0EA47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584735"/>
              </p:ext>
            </p:extLst>
          </p:nvPr>
        </p:nvGraphicFramePr>
        <p:xfrm>
          <a:off x="392544" y="5555565"/>
          <a:ext cx="6132948" cy="121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3237">
                  <a:extLst>
                    <a:ext uri="{9D8B030D-6E8A-4147-A177-3AD203B41FA5}">
                      <a16:colId xmlns:a16="http://schemas.microsoft.com/office/drawing/2014/main" val="3068428861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4179569708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538293625"/>
                    </a:ext>
                  </a:extLst>
                </a:gridCol>
                <a:gridCol w="1533237">
                  <a:extLst>
                    <a:ext uri="{9D8B030D-6E8A-4147-A177-3AD203B41FA5}">
                      <a16:colId xmlns:a16="http://schemas.microsoft.com/office/drawing/2014/main" val="1688703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/>
                        <a:t>N.Ro</a:t>
                      </a:r>
                      <a:r>
                        <a:rPr lang="it-IT" dirty="0"/>
                        <a:t> di Polizza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Compagnia Assicuratrice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Massimale Assicurato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Franchigia Contrattuale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68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2025032595125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Reale Mutua Ass.ni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€ 2 MLN per sinistro / € 6 MLN per anno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€ 3000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96660"/>
                  </a:ext>
                </a:extLst>
              </a:tr>
            </a:tbl>
          </a:graphicData>
        </a:graphic>
      </p:graphicFrame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83A2A45-85AE-2CDC-CE98-422C4C2E64EE}"/>
              </a:ext>
            </a:extLst>
          </p:cNvPr>
          <p:cNvSpPr txBox="1"/>
          <p:nvPr/>
        </p:nvSpPr>
        <p:spPr>
          <a:xfrm>
            <a:off x="182416" y="2938749"/>
            <a:ext cx="6493164" cy="1541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 dirty="0"/>
              <a:t>OGGETTO: RISARCIMENTI PER RESPONSABILITA’ CIVILE EROGATI NELL’ULTIMO QUINQUENNIO</a:t>
            </a:r>
          </a:p>
          <a:p>
            <a:pPr algn="just"/>
            <a:endParaRPr lang="it-IT" sz="1200" dirty="0"/>
          </a:p>
          <a:p>
            <a:pPr algn="just">
              <a:lnSpc>
                <a:spcPct val="150000"/>
              </a:lnSpc>
            </a:pPr>
            <a:r>
              <a:rPr lang="it-IT" sz="1200" dirty="0"/>
              <a:t>Come sancito dall’Art.4, III° Comma della Legge n.24 del 8.03.2017 (c.d. Gelli/Bianco), provvediamo mediante pubblicazione nel nostro sito internet dei dati relativi a tutti i risarcimenti erogati nell’ultimo quinquennio relativi a sinistri aperti ed al loro importo, verificati nell’ambito dell’esercizio della funzione di monitoraggio, prevenzione e gestione del rischio sanitario. 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2E913150-E71C-3175-06E2-E02413200F95}"/>
              </a:ext>
            </a:extLst>
          </p:cNvPr>
          <p:cNvSpPr/>
          <p:nvPr/>
        </p:nvSpPr>
        <p:spPr>
          <a:xfrm>
            <a:off x="258618" y="877649"/>
            <a:ext cx="6400800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F96A8A6A-9A3E-5B32-13B3-D1A727F2CF59}"/>
              </a:ext>
            </a:extLst>
          </p:cNvPr>
          <p:cNvSpPr txBox="1"/>
          <p:nvPr/>
        </p:nvSpPr>
        <p:spPr>
          <a:xfrm>
            <a:off x="2260368" y="4962344"/>
            <a:ext cx="22444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dirty="0"/>
              <a:t>RIFERIMENTO CONTRATTUALI 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E6DC0114-C297-B7E2-808F-9707C28ECAF0}"/>
              </a:ext>
            </a:extLst>
          </p:cNvPr>
          <p:cNvSpPr txBox="1"/>
          <p:nvPr/>
        </p:nvSpPr>
        <p:spPr>
          <a:xfrm>
            <a:off x="2536303" y="6960962"/>
            <a:ext cx="169256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dirty="0"/>
              <a:t>RIFERIMENTO SINISTRI</a:t>
            </a:r>
          </a:p>
        </p:txBody>
      </p:sp>
      <p:pic>
        <p:nvPicPr>
          <p:cNvPr id="3" name="Immagine 2" descr="Immagine che contiene Carattere, Elementi grafici, schermata, logo">
            <a:extLst>
              <a:ext uri="{FF2B5EF4-FFF2-40B4-BE49-F238E27FC236}">
                <a16:creationId xmlns:a16="http://schemas.microsoft.com/office/drawing/2014/main" id="{8BCDDE11-8095-036B-8C70-C073F81C7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20" y="12039"/>
            <a:ext cx="6652380" cy="802391"/>
          </a:xfrm>
          <a:prstGeom prst="rect">
            <a:avLst/>
          </a:prstGeom>
        </p:spPr>
      </p:pic>
      <p:pic>
        <p:nvPicPr>
          <p:cNvPr id="11" name="Immagine 10" descr="Immagine che contiene calligrafia, Carattere, tipografia&#10;&#10;Il contenuto generato dall'IA potrebbe non essere corretto.">
            <a:extLst>
              <a:ext uri="{FF2B5EF4-FFF2-40B4-BE49-F238E27FC236}">
                <a16:creationId xmlns:a16="http://schemas.microsoft.com/office/drawing/2014/main" id="{66592916-DAA8-80B5-B524-C45CA4E49E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856" y="8667224"/>
            <a:ext cx="1221486" cy="3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014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161</Words>
  <Application>Microsoft Office PowerPoint</Application>
  <PresentationFormat>A4 (21x29,7 cm)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turrini</dc:creator>
  <cp:lastModifiedBy>FESTEGGIANTE ANTONELLA</cp:lastModifiedBy>
  <cp:revision>3</cp:revision>
  <dcterms:created xsi:type="dcterms:W3CDTF">2024-06-21T14:42:30Z</dcterms:created>
  <dcterms:modified xsi:type="dcterms:W3CDTF">2025-10-14T21:31:43Z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f5fe31f-9de1-4167-a753-111c0df8115f_Enabled">
    <vt:lpwstr>true</vt:lpwstr>
  </property>
  <property fmtid="{D5CDD505-2E9C-101B-9397-08002B2CF9AE}" pid="3" name="MSIP_Label_5f5fe31f-9de1-4167-a753-111c0df8115f_SetDate">
    <vt:lpwstr>2025-10-06T17:41:41Z</vt:lpwstr>
  </property>
  <property fmtid="{D5CDD505-2E9C-101B-9397-08002B2CF9AE}" pid="4" name="MSIP_Label_5f5fe31f-9de1-4167-a753-111c0df8115f_Method">
    <vt:lpwstr>Standard</vt:lpwstr>
  </property>
  <property fmtid="{D5CDD505-2E9C-101B-9397-08002B2CF9AE}" pid="5" name="MSIP_Label_5f5fe31f-9de1-4167-a753-111c0df8115f_Name">
    <vt:lpwstr>5f5fe31f-9de1-4167-a753-111c0df8115f</vt:lpwstr>
  </property>
  <property fmtid="{D5CDD505-2E9C-101B-9397-08002B2CF9AE}" pid="6" name="MSIP_Label_5f5fe31f-9de1-4167-a753-111c0df8115f_SiteId">
    <vt:lpwstr>cc4baf00-15c9-48dd-9f59-88c98bde2be7</vt:lpwstr>
  </property>
  <property fmtid="{D5CDD505-2E9C-101B-9397-08002B2CF9AE}" pid="7" name="MSIP_Label_5f5fe31f-9de1-4167-a753-111c0df8115f_ActionId">
    <vt:lpwstr>e9b2f88c-0cc1-4a57-a6ee-f832c0087e44</vt:lpwstr>
  </property>
  <property fmtid="{D5CDD505-2E9C-101B-9397-08002B2CF9AE}" pid="8" name="MSIP_Label_5f5fe31f-9de1-4167-a753-111c0df8115f_ContentBits">
    <vt:lpwstr>0</vt:lpwstr>
  </property>
  <property fmtid="{D5CDD505-2E9C-101B-9397-08002B2CF9AE}" pid="9" name="MSIP_Label_5f5fe31f-9de1-4167-a753-111c0df8115f_Tag">
    <vt:lpwstr>10, 3, 0, 1</vt:lpwstr>
  </property>
</Properties>
</file>