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</p:sldIdLst>
  <p:sldSz cx="6858000" cy="9906000" type="A4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6014" autoAdjust="0"/>
    <p:restoredTop sz="94660"/>
  </p:normalViewPr>
  <p:slideViewPr>
    <p:cSldViewPr snapToGrid="0">
      <p:cViewPr>
        <p:scale>
          <a:sx n="90" d="100"/>
          <a:sy n="90" d="100"/>
        </p:scale>
        <p:origin x="186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it-IT"/>
              <a:t>Fare clic per modificare lo stile del sottotitolo dello schema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90907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48462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6202926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65415273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/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862531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2032072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00665036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014328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9351900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793883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it-IT"/>
              <a:t>Fare clic sull'icona per inserire un'immagine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24025201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43141C5-E0C2-435E-9C66-FE17E2809843}" type="datetimeFigureOut">
              <a:rPr lang="it-IT" smtClean="0"/>
              <a:t>14/10/2025</a:t>
            </a:fld>
            <a:endParaRPr lang="it-IT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A6E8376-2620-4302-B23D-C618C0029060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147198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asellaDiTesto 4">
            <a:extLst>
              <a:ext uri="{FF2B5EF4-FFF2-40B4-BE49-F238E27FC236}">
                <a16:creationId xmlns:a16="http://schemas.microsoft.com/office/drawing/2014/main" id="{92F1742B-3278-538C-C69E-EA610289A3E5}"/>
              </a:ext>
            </a:extLst>
          </p:cNvPr>
          <p:cNvSpPr txBox="1"/>
          <p:nvPr/>
        </p:nvSpPr>
        <p:spPr>
          <a:xfrm>
            <a:off x="410374" y="1169053"/>
            <a:ext cx="6097287" cy="8803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it-IT" b="1" dirty="0"/>
              <a:t>Pubblicazione per la Relazione Annuale sugli eventi avversi ai sensi dell’art. 2, V° comma L. 24/2017, cd. Legge Gelli - </a:t>
            </a: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476BD769-A7BB-E183-5FA7-00FA879E6056}"/>
              </a:ext>
            </a:extLst>
          </p:cNvPr>
          <p:cNvSpPr txBox="1"/>
          <p:nvPr/>
        </p:nvSpPr>
        <p:spPr>
          <a:xfrm>
            <a:off x="2804005" y="8849225"/>
            <a:ext cx="499687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Data di Aggiornamento :</a:t>
            </a:r>
          </a:p>
          <a:p>
            <a:pPr algn="ctr"/>
            <a:r>
              <a:rPr lang="it-IT" sz="1200" dirty="0"/>
              <a:t>20/10/2025</a:t>
            </a:r>
          </a:p>
        </p:txBody>
      </p:sp>
      <p:sp>
        <p:nvSpPr>
          <p:cNvPr id="9" name="CasellaDiTesto 8">
            <a:extLst>
              <a:ext uri="{FF2B5EF4-FFF2-40B4-BE49-F238E27FC236}">
                <a16:creationId xmlns:a16="http://schemas.microsoft.com/office/drawing/2014/main" id="{01A52F50-9AD9-4687-73CD-10CD65A3641C}"/>
              </a:ext>
            </a:extLst>
          </p:cNvPr>
          <p:cNvSpPr txBox="1"/>
          <p:nvPr/>
        </p:nvSpPr>
        <p:spPr>
          <a:xfrm>
            <a:off x="110836" y="8736947"/>
            <a:ext cx="2521527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it-IT" sz="1200" dirty="0"/>
              <a:t>Direttore Sanitario: </a:t>
            </a:r>
          </a:p>
          <a:p>
            <a:pPr algn="ctr"/>
            <a:endParaRPr lang="it-IT" sz="1200" dirty="0"/>
          </a:p>
          <a:p>
            <a:pPr algn="ctr"/>
            <a:r>
              <a:rPr lang="it-IT" sz="1200" dirty="0"/>
              <a:t>_______________</a:t>
            </a:r>
          </a:p>
          <a:p>
            <a:pPr algn="ctr"/>
            <a:r>
              <a:rPr lang="it-IT" sz="1200" dirty="0"/>
              <a:t>FIRMA</a:t>
            </a:r>
            <a:r>
              <a:rPr lang="it-IT" dirty="0"/>
              <a:t>  </a:t>
            </a:r>
          </a:p>
        </p:txBody>
      </p:sp>
      <p:sp>
        <p:nvSpPr>
          <p:cNvPr id="12" name="CasellaDiTesto 11">
            <a:extLst>
              <a:ext uri="{FF2B5EF4-FFF2-40B4-BE49-F238E27FC236}">
                <a16:creationId xmlns:a16="http://schemas.microsoft.com/office/drawing/2014/main" id="{883A2A45-85AE-2CDC-CE98-422C4C2E64EE}"/>
              </a:ext>
            </a:extLst>
          </p:cNvPr>
          <p:cNvSpPr txBox="1"/>
          <p:nvPr/>
        </p:nvSpPr>
        <p:spPr>
          <a:xfrm>
            <a:off x="166254" y="2394570"/>
            <a:ext cx="6493164" cy="606537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it-IT" sz="1200" b="1" dirty="0"/>
              <a:t>OGGETTO: RELAZIONE ANNUALE SUGLI EVENTI AVVERSI VERIFICATESI NELLA STRUTTURA SANITARIA SULLE CAUSE CHE HANNO PRODOTTO GLI EVENTI E SULLE CONSEGUENTI INIZIATIVE MESSE IN ATTO </a:t>
            </a:r>
          </a:p>
          <a:p>
            <a:pPr algn="just"/>
            <a:endParaRPr lang="it-IT" sz="1200" dirty="0"/>
          </a:p>
          <a:p>
            <a:pPr algn="just">
              <a:lnSpc>
                <a:spcPct val="150000"/>
              </a:lnSpc>
            </a:pPr>
            <a:r>
              <a:rPr lang="it-IT" sz="1200" b="0" i="0" u="none" strike="noStrike" baseline="0" dirty="0">
                <a:solidFill>
                  <a:srgbClr val="000000"/>
                </a:solidFill>
              </a:rPr>
              <a:t>Ai sensi dell’art. 2, Comma 5 della Legge 24/2017 sono stati elaborati, e riportati nella tabella sottostante, i dati inerenti gli eventi segnalati dagli operatori sanitari nell’anno 2023. </a:t>
            </a:r>
          </a:p>
          <a:p>
            <a:pPr algn="just">
              <a:lnSpc>
                <a:spcPct val="150000"/>
              </a:lnSpc>
            </a:pPr>
            <a:r>
              <a:rPr lang="it-IT" sz="1200" b="0" i="0" u="none" strike="noStrike" baseline="0" dirty="0">
                <a:solidFill>
                  <a:srgbClr val="000000"/>
                </a:solidFill>
              </a:rPr>
              <a:t>In modo particolare, sono stati classificati tre tipologie di evento come indicato nella definizione a cura del Glossario del Ministero della Salute: </a:t>
            </a:r>
          </a:p>
          <a:p>
            <a:pPr algn="just">
              <a:lnSpc>
                <a:spcPct val="150000"/>
              </a:lnSpc>
            </a:pPr>
            <a:r>
              <a:rPr lang="it-IT" sz="1200" b="1" i="0" u="none" strike="noStrike" baseline="0" dirty="0" err="1">
                <a:solidFill>
                  <a:srgbClr val="000000"/>
                </a:solidFill>
              </a:rPr>
              <a:t>Near</a:t>
            </a:r>
            <a:r>
              <a:rPr lang="it-IT" sz="1200" b="1" i="0" u="none" strike="noStrike" baseline="0" dirty="0">
                <a:solidFill>
                  <a:srgbClr val="000000"/>
                </a:solidFill>
              </a:rPr>
              <a:t> miss</a:t>
            </a:r>
            <a:r>
              <a:rPr lang="it-IT" sz="1200" b="0" i="0" u="none" strike="noStrike" baseline="0" dirty="0">
                <a:solidFill>
                  <a:srgbClr val="000000"/>
                </a:solidFill>
              </a:rPr>
              <a:t>, che vengono identificati come </a:t>
            </a:r>
            <a:r>
              <a:rPr lang="it-IT" sz="1200" b="0" i="1" u="none" strike="noStrike" baseline="0" dirty="0">
                <a:solidFill>
                  <a:srgbClr val="000000"/>
                </a:solidFill>
              </a:rPr>
              <a:t>“errore che ha la potenzialità di causare un evento avverso che non si verifica per caso fortuito o perché intercettato o perché non ha conseguenze avverse per il paziente”</a:t>
            </a:r>
            <a:r>
              <a:rPr lang="it-IT" sz="1200" b="0" i="0" u="none" strike="noStrike" baseline="0" dirty="0">
                <a:solidFill>
                  <a:srgbClr val="000000"/>
                </a:solidFill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it-IT" sz="1200" b="1" i="0" u="none" strike="noStrike" baseline="0" dirty="0">
                <a:solidFill>
                  <a:srgbClr val="000000"/>
                </a:solidFill>
              </a:rPr>
              <a:t>Eventi avversi</a:t>
            </a:r>
            <a:r>
              <a:rPr lang="it-IT" sz="1200" b="0" i="0" u="none" strike="noStrike" baseline="0" dirty="0">
                <a:solidFill>
                  <a:srgbClr val="000000"/>
                </a:solidFill>
              </a:rPr>
              <a:t>, ovvero </a:t>
            </a:r>
            <a:r>
              <a:rPr lang="it-IT" sz="1200" b="0" i="1" u="none" strike="noStrike" baseline="0" dirty="0">
                <a:solidFill>
                  <a:srgbClr val="000000"/>
                </a:solidFill>
              </a:rPr>
              <a:t>“evento inatteso correlato al processo assistenziale e che comporta un danno al paziente, non intenzionale e indesiderabile”</a:t>
            </a:r>
            <a:r>
              <a:rPr lang="it-IT" sz="1200" b="0" i="0" u="none" strike="noStrike" baseline="0" dirty="0">
                <a:solidFill>
                  <a:srgbClr val="000000"/>
                </a:solidFill>
              </a:rPr>
              <a:t>; </a:t>
            </a:r>
          </a:p>
          <a:p>
            <a:pPr algn="just">
              <a:lnSpc>
                <a:spcPct val="150000"/>
              </a:lnSpc>
            </a:pPr>
            <a:r>
              <a:rPr lang="it-IT" sz="1200" b="1" i="0" u="none" strike="noStrike" baseline="0" dirty="0">
                <a:solidFill>
                  <a:srgbClr val="000000"/>
                </a:solidFill>
              </a:rPr>
              <a:t>Eventi sentinella</a:t>
            </a:r>
            <a:r>
              <a:rPr lang="it-IT" sz="1200" b="0" i="0" u="none" strike="noStrike" baseline="0" dirty="0">
                <a:solidFill>
                  <a:srgbClr val="000000"/>
                </a:solidFill>
              </a:rPr>
              <a:t>, ovvero </a:t>
            </a:r>
            <a:r>
              <a:rPr lang="it-IT" sz="1200" b="0" i="1" u="none" strike="noStrike" baseline="0" dirty="0">
                <a:solidFill>
                  <a:srgbClr val="000000"/>
                </a:solidFill>
              </a:rPr>
              <a:t>“evento avverso di particolare gravità, potenzialmente indicativo di un serio malfunzionamento del sistema, che può comportare morte o grave danno al paziente e che determina una perdita di fiducia dei cittadini nei confronti del servizio sanitario” </a:t>
            </a:r>
          </a:p>
          <a:p>
            <a:pPr algn="just">
              <a:lnSpc>
                <a:spcPct val="150000"/>
              </a:lnSpc>
            </a:pPr>
            <a:endParaRPr lang="it-IT" sz="1200" i="1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it-IT" sz="1200" b="1" i="1" u="none" strike="noStrike" baseline="0" dirty="0">
                <a:solidFill>
                  <a:srgbClr val="000000"/>
                </a:solidFill>
              </a:rPr>
              <a:t>ANALISI E RISULTATI </a:t>
            </a:r>
          </a:p>
          <a:p>
            <a:pPr algn="just">
              <a:lnSpc>
                <a:spcPct val="150000"/>
              </a:lnSpc>
            </a:pPr>
            <a:r>
              <a:rPr lang="it-IT" sz="1200" i="1" dirty="0">
                <a:solidFill>
                  <a:srgbClr val="000000"/>
                </a:solidFill>
              </a:rPr>
              <a:t>Durante l’anno 2025 non sono da segnalare </a:t>
            </a:r>
            <a:r>
              <a:rPr lang="it-IT" sz="1200" i="1" dirty="0" err="1">
                <a:solidFill>
                  <a:srgbClr val="000000"/>
                </a:solidFill>
              </a:rPr>
              <a:t>Near</a:t>
            </a:r>
            <a:r>
              <a:rPr lang="it-IT" sz="1200" i="1" dirty="0">
                <a:solidFill>
                  <a:srgbClr val="000000"/>
                </a:solidFill>
              </a:rPr>
              <a:t> Miss, Eventi Avversi o Eventi Sentinella</a:t>
            </a:r>
          </a:p>
          <a:p>
            <a:pPr algn="just">
              <a:lnSpc>
                <a:spcPct val="150000"/>
              </a:lnSpc>
            </a:pPr>
            <a:endParaRPr lang="it-IT" sz="1200" b="0" i="1" u="none" strike="noStrike" baseline="0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it-IT" sz="1200" b="1" i="1" u="none" strike="noStrike" baseline="0" dirty="0">
                <a:solidFill>
                  <a:srgbClr val="000000"/>
                </a:solidFill>
              </a:rPr>
              <a:t>AZIONI DI MIGLIORAMENTO E CONCLUSIONI </a:t>
            </a:r>
          </a:p>
          <a:p>
            <a:pPr algn="just">
              <a:lnSpc>
                <a:spcPct val="150000"/>
              </a:lnSpc>
            </a:pPr>
            <a:r>
              <a:rPr lang="it-IT" sz="1200" i="1" dirty="0">
                <a:solidFill>
                  <a:srgbClr val="000000"/>
                </a:solidFill>
              </a:rPr>
              <a:t>La Struttura continua costantemente con le azioni formative per la sicurezza dei lavoratori.</a:t>
            </a:r>
            <a:endParaRPr lang="it-IT" sz="1200" b="0" i="0" u="none" strike="noStrike" baseline="0" dirty="0">
              <a:solidFill>
                <a:srgbClr val="000000"/>
              </a:solidFill>
            </a:endParaRPr>
          </a:p>
          <a:p>
            <a:pPr algn="just">
              <a:lnSpc>
                <a:spcPct val="150000"/>
              </a:lnSpc>
            </a:pPr>
            <a:endParaRPr lang="it-IT" sz="1200" dirty="0"/>
          </a:p>
        </p:txBody>
      </p:sp>
      <p:sp>
        <p:nvSpPr>
          <p:cNvPr id="13" name="Rettangolo 12">
            <a:extLst>
              <a:ext uri="{FF2B5EF4-FFF2-40B4-BE49-F238E27FC236}">
                <a16:creationId xmlns:a16="http://schemas.microsoft.com/office/drawing/2014/main" id="{2E913150-E71C-3175-06E2-E02413200F95}"/>
              </a:ext>
            </a:extLst>
          </p:cNvPr>
          <p:cNvSpPr/>
          <p:nvPr/>
        </p:nvSpPr>
        <p:spPr>
          <a:xfrm>
            <a:off x="258618" y="877649"/>
            <a:ext cx="6400800" cy="45719"/>
          </a:xfrm>
          <a:prstGeom prst="rect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pic>
        <p:nvPicPr>
          <p:cNvPr id="3" name="Immagine 2" descr="Immagine che contiene Carattere, Elementi grafici, schermata, logo">
            <a:extLst>
              <a:ext uri="{FF2B5EF4-FFF2-40B4-BE49-F238E27FC236}">
                <a16:creationId xmlns:a16="http://schemas.microsoft.com/office/drawing/2014/main" id="{C32D1E19-52D0-9099-F933-EB2D6AE82866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36" y="-40321"/>
            <a:ext cx="6645563" cy="874116"/>
          </a:xfrm>
          <a:prstGeom prst="rect">
            <a:avLst/>
          </a:prstGeom>
        </p:spPr>
      </p:pic>
      <p:pic>
        <p:nvPicPr>
          <p:cNvPr id="7" name="Immagine 6" descr="Immagine che contiene calligrafia, Carattere, tipografia&#10;&#10;Il contenuto generato dall'IA potrebbe non essere corretto.">
            <a:extLst>
              <a:ext uri="{FF2B5EF4-FFF2-40B4-BE49-F238E27FC236}">
                <a16:creationId xmlns:a16="http://schemas.microsoft.com/office/drawing/2014/main" id="{E04C29DC-E94B-545F-9DB5-CA10CB1390A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28385" y="8991106"/>
            <a:ext cx="1086428" cy="2998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841498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Tema di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Tema di 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Tema di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2</TotalTime>
  <Words>261</Words>
  <Application>Microsoft Office PowerPoint</Application>
  <PresentationFormat>A4 (21x29,7 cm)</PresentationFormat>
  <Paragraphs>20</Paragraphs>
  <Slides>1</Slides>
  <Notes>0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simone turrini</dc:creator>
  <cp:lastModifiedBy>FESTEGGIANTE ANTONELLA</cp:lastModifiedBy>
  <cp:revision>3</cp:revision>
  <dcterms:created xsi:type="dcterms:W3CDTF">2024-06-21T14:43:09Z</dcterms:created>
  <dcterms:modified xsi:type="dcterms:W3CDTF">2025-10-14T21:35:41Z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5f5fe31f-9de1-4167-a753-111c0df8115f_Enabled">
    <vt:lpwstr>true</vt:lpwstr>
  </property>
  <property fmtid="{D5CDD505-2E9C-101B-9397-08002B2CF9AE}" pid="3" name="MSIP_Label_5f5fe31f-9de1-4167-a753-111c0df8115f_SetDate">
    <vt:lpwstr>2025-10-14T21:35:37Z</vt:lpwstr>
  </property>
  <property fmtid="{D5CDD505-2E9C-101B-9397-08002B2CF9AE}" pid="4" name="MSIP_Label_5f5fe31f-9de1-4167-a753-111c0df8115f_Method">
    <vt:lpwstr>Standard</vt:lpwstr>
  </property>
  <property fmtid="{D5CDD505-2E9C-101B-9397-08002B2CF9AE}" pid="5" name="MSIP_Label_5f5fe31f-9de1-4167-a753-111c0df8115f_Name">
    <vt:lpwstr>5f5fe31f-9de1-4167-a753-111c0df8115f</vt:lpwstr>
  </property>
  <property fmtid="{D5CDD505-2E9C-101B-9397-08002B2CF9AE}" pid="6" name="MSIP_Label_5f5fe31f-9de1-4167-a753-111c0df8115f_SiteId">
    <vt:lpwstr>cc4baf00-15c9-48dd-9f59-88c98bde2be7</vt:lpwstr>
  </property>
  <property fmtid="{D5CDD505-2E9C-101B-9397-08002B2CF9AE}" pid="7" name="MSIP_Label_5f5fe31f-9de1-4167-a753-111c0df8115f_ActionId">
    <vt:lpwstr>907975e3-c9a1-4de6-9e55-4ee82eaa0701</vt:lpwstr>
  </property>
  <property fmtid="{D5CDD505-2E9C-101B-9397-08002B2CF9AE}" pid="8" name="MSIP_Label_5f5fe31f-9de1-4167-a753-111c0df8115f_ContentBits">
    <vt:lpwstr>0</vt:lpwstr>
  </property>
  <property fmtid="{D5CDD505-2E9C-101B-9397-08002B2CF9AE}" pid="9" name="MSIP_Label_5f5fe31f-9de1-4167-a753-111c0df8115f_Tag">
    <vt:lpwstr>10, 3, 0, 1</vt:lpwstr>
  </property>
</Properties>
</file>